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handoutMasterIdLst>
    <p:handoutMasterId r:id="rId22"/>
  </p:handoutMasterIdLst>
  <p:sldIdLst>
    <p:sldId id="256" r:id="rId5"/>
    <p:sldId id="276" r:id="rId6"/>
    <p:sldId id="277" r:id="rId7"/>
    <p:sldId id="278" r:id="rId8"/>
    <p:sldId id="258" r:id="rId9"/>
    <p:sldId id="259" r:id="rId10"/>
    <p:sldId id="268" r:id="rId11"/>
    <p:sldId id="274" r:id="rId12"/>
    <p:sldId id="263" r:id="rId13"/>
    <p:sldId id="271" r:id="rId14"/>
    <p:sldId id="267" r:id="rId15"/>
    <p:sldId id="265" r:id="rId16"/>
    <p:sldId id="280" r:id="rId17"/>
    <p:sldId id="270" r:id="rId18"/>
    <p:sldId id="273" r:id="rId19"/>
    <p:sldId id="272" r:id="rId20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8475" cy="4621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21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1A8F4-D592-4154-A36A-AF2D756A4E0A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8"/>
            <a:ext cx="3038475" cy="4621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8"/>
            <a:ext cx="3038475" cy="4621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0A969-A7FA-4D5B-AF6E-6EDAF61B51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9688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21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4621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B206E-454A-4ACB-828E-9FFD4DE74163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387767"/>
            <a:ext cx="5607050" cy="4155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378"/>
            <a:ext cx="3038475" cy="4621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772378"/>
            <a:ext cx="3038475" cy="4621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0D61D-E9F0-4E4E-BC95-DF346EC09E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680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0D61D-E9F0-4E4E-BC95-DF346EC09E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939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512B65-54FF-4CA7-90BC-D6C3020E0B3F}" type="slidenum">
              <a:rPr lang="en-US" altLang="en-US" smtClean="0">
                <a:ea typeface="ＭＳ Ｐゴシック" charset="-128"/>
              </a:rPr>
              <a:pPr/>
              <a:t>2</a:t>
            </a:fld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420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F34F36A-84EE-46B9-9795-073F226CDDBC}" type="slidenum">
              <a:rPr lang="en-US" altLang="en-US" smtClean="0">
                <a:ea typeface="ＭＳ Ｐゴシック" charset="-128"/>
              </a:rPr>
              <a:pPr/>
              <a:t>3</a:t>
            </a:fld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4257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0D61D-E9F0-4E4E-BC95-DF346EC09E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285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0D61D-E9F0-4E4E-BC95-DF346EC09E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817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0D61D-E9F0-4E4E-BC95-DF346EC09E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281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0D61D-E9F0-4E4E-BC95-DF346EC09E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528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6A526C2-232A-4F1C-A108-363E958FE4E4}" type="slidenum">
              <a:rPr lang="en-US" altLang="en-US" smtClean="0">
                <a:ea typeface="ＭＳ Ｐゴシック" charset="-128"/>
              </a:rPr>
              <a:pPr/>
              <a:t>8</a:t>
            </a:fld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5581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0D61D-E9F0-4E4E-BC95-DF346EC09E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554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0D61D-E9F0-4E4E-BC95-DF346EC09E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441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0D61D-E9F0-4E4E-BC95-DF346EC09E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929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0D61D-E9F0-4E4E-BC95-DF346EC09E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041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0D61D-E9F0-4E4E-BC95-DF346EC09E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69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870941A-1230-44DC-8AC5-2AF26C039989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6441A2-CE24-4227-96A2-539EC58E4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941A-1230-44DC-8AC5-2AF26C039989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41A2-CE24-4227-96A2-539EC58E4D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941A-1230-44DC-8AC5-2AF26C039989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41A2-CE24-4227-96A2-539EC58E4D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941A-1230-44DC-8AC5-2AF26C039989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41A2-CE24-4227-96A2-539EC58E4D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941A-1230-44DC-8AC5-2AF26C039989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41A2-CE24-4227-96A2-539EC58E4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941A-1230-44DC-8AC5-2AF26C039989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41A2-CE24-4227-96A2-539EC58E4D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941A-1230-44DC-8AC5-2AF26C039989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41A2-CE24-4227-96A2-539EC58E4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7870941A-1230-44DC-8AC5-2AF26C039989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41A2-CE24-4227-96A2-539EC58E4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870941A-1230-44DC-8AC5-2AF26C039989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6441A2-CE24-4227-96A2-539EC58E4D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941A-1230-44DC-8AC5-2AF26C039989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41A2-CE24-4227-96A2-539EC58E4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941A-1230-44DC-8AC5-2AF26C039989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41A2-CE24-4227-96A2-539EC58E4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870941A-1230-44DC-8AC5-2AF26C039989}" type="datetimeFigureOut">
              <a:rPr lang="en-US" smtClean="0"/>
              <a:pPr/>
              <a:t>3/26/2019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D6441A2-CE24-4227-96A2-539EC58E4D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mabuffalo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zmelas@ciminelli.co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khassen@uniland.com" TargetMode="External"/><Relationship Id="rId5" Type="http://schemas.openxmlformats.org/officeDocument/2006/relationships/hyperlink" Target="mailto:Mike.Farrell@constellation.com" TargetMode="External"/><Relationship Id="rId4" Type="http://schemas.openxmlformats.org/officeDocument/2006/relationships/hyperlink" Target="mailto:info@bomabuffalo.co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ma.org/" TargetMode="External"/><Relationship Id="rId2" Type="http://schemas.openxmlformats.org/officeDocument/2006/relationships/hyperlink" Target="http://www.bomabuffalo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nfo@bomabuffalo.com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5562600" cy="101282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Microsoft Sans Serif" pitchFamily="34" charset="0"/>
                <a:cs typeface="Microsoft Sans Serif" pitchFamily="34" charset="0"/>
              </a:rPr>
              <a:t>Welcome to BOMA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66800" y="5791200"/>
            <a:ext cx="64008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Sans Serif" pitchFamily="34" charset="0"/>
                <a:cs typeface="Microsoft Sans Serif" pitchFamily="34" charset="0"/>
              </a:rPr>
              <a:t>Getting the most out</a:t>
            </a:r>
            <a:r>
              <a:rPr kumimoji="0" lang="en-US" sz="2000" b="0" i="1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Sans Serif" pitchFamily="34" charset="0"/>
                <a:cs typeface="Microsoft Sans Serif" pitchFamily="34" charset="0"/>
              </a:rPr>
              <a:t> of your membership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7" name="Picture 6" descr="boma logo new 20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2209800"/>
            <a:ext cx="3467193" cy="1941213"/>
          </a:xfrm>
          <a:prstGeom prst="rect">
            <a:avLst/>
          </a:prstGeom>
        </p:spPr>
      </p:pic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5029200" y="2674674"/>
          <a:ext cx="3124200" cy="1063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Photo Editor Photo" r:id="rId5" imgW="9716034" imgH="3304774" progId="">
                  <p:embed/>
                </p:oleObj>
              </mc:Choice>
              <mc:Fallback>
                <p:oleObj name="Photo Editor Photo" r:id="rId5" imgW="9716034" imgH="3304774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674674"/>
                        <a:ext cx="3124200" cy="10630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4"/>
          <p:cNvGraphicFramePr>
            <a:graphicFrameLocks noGrp="1" noChangeAspect="1"/>
          </p:cNvGraphicFramePr>
          <p:nvPr>
            <p:ph type="title"/>
            <p:extLst>
              <p:ext uri="{D42A27DB-BD31-4B8C-83A1-F6EECF244321}">
                <p14:modId xmlns:p14="http://schemas.microsoft.com/office/powerpoint/2010/main" val="2292881384"/>
              </p:ext>
            </p:extLst>
          </p:nvPr>
        </p:nvGraphicFramePr>
        <p:xfrm>
          <a:off x="2895600" y="457200"/>
          <a:ext cx="3124200" cy="1063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Photo Editor Photo" r:id="rId4" imgW="9716034" imgH="3304774" progId="">
                  <p:embed/>
                </p:oleObj>
              </mc:Choice>
              <mc:Fallback>
                <p:oleObj name="Photo Editor Photo" r:id="rId4" imgW="9716034" imgH="3304774" progId="">
                  <p:embed/>
                  <p:pic>
                    <p:nvPicPr>
                      <p:cNvPr id="0" name="Picture 1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57200"/>
                        <a:ext cx="3124200" cy="10630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685800" y="1676400"/>
            <a:ext cx="7696200" cy="426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Founded In 1907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89 U.S. Associations and BOMA Canada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18 regional associations and BOMA international affiliates. </a:t>
            </a:r>
            <a:endParaRPr lang="en-US" sz="2000" dirty="0">
              <a:solidFill>
                <a:srgbClr val="C00000"/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BOMA membership portfolio: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10.5 billion square feet of U.S. office space 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1.7 million jobs 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$239.9 billion contribution to the U.S. GDP.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BOMA partners programs offer savings on a wide range of services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BOMA protects and enhances the interests of the real estate owner, investor, manager and service provider.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057400"/>
            <a:ext cx="7620000" cy="2819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altLang="en-US" sz="2400" dirty="0">
                <a:latin typeface="Microsoft Sans Serif" pitchFamily="34" charset="0"/>
                <a:cs typeface="Microsoft Sans Serif" pitchFamily="34" charset="0"/>
              </a:rPr>
              <a:t>To enhance the human, intellectual and physical</a:t>
            </a:r>
          </a:p>
          <a:p>
            <a:pPr>
              <a:lnSpc>
                <a:spcPct val="90000"/>
              </a:lnSpc>
              <a:buNone/>
            </a:pPr>
            <a:r>
              <a:rPr lang="en-US" altLang="en-US" sz="2400" dirty="0">
                <a:latin typeface="Microsoft Sans Serif" pitchFamily="34" charset="0"/>
                <a:cs typeface="Microsoft Sans Serif" pitchFamily="34" charset="0"/>
              </a:rPr>
              <a:t>assets of the commercial real estate industry through</a:t>
            </a:r>
          </a:p>
          <a:p>
            <a:pPr>
              <a:lnSpc>
                <a:spcPct val="90000"/>
              </a:lnSpc>
              <a:buNone/>
            </a:pPr>
            <a:r>
              <a:rPr lang="en-US" altLang="en-US" sz="2400" dirty="0">
                <a:latin typeface="Microsoft Sans Serif" pitchFamily="34" charset="0"/>
                <a:cs typeface="Microsoft Sans Serif" pitchFamily="34" charset="0"/>
              </a:rPr>
              <a:t>advocacy, education, research, standards and</a:t>
            </a:r>
          </a:p>
          <a:p>
            <a:pPr>
              <a:lnSpc>
                <a:spcPct val="90000"/>
              </a:lnSpc>
              <a:buNone/>
            </a:pPr>
            <a:r>
              <a:rPr lang="en-US" altLang="en-US" sz="2400" dirty="0">
                <a:latin typeface="Microsoft Sans Serif" pitchFamily="34" charset="0"/>
                <a:cs typeface="Microsoft Sans Serif" pitchFamily="34" charset="0"/>
              </a:rPr>
              <a:t>information. </a:t>
            </a:r>
          </a:p>
          <a:p>
            <a:pPr algn="ctr">
              <a:lnSpc>
                <a:spcPct val="90000"/>
              </a:lnSpc>
              <a:buNone/>
            </a:pPr>
            <a:endParaRPr lang="en-US" altLang="en-US" sz="14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en-US" sz="2400" dirty="0">
                <a:latin typeface="Microsoft Sans Serif" pitchFamily="34" charset="0"/>
                <a:cs typeface="Microsoft Sans Serif" pitchFamily="34" charset="0"/>
              </a:rPr>
              <a:t>This mission strives to advance a vibrant commercial</a:t>
            </a:r>
          </a:p>
          <a:p>
            <a:pPr>
              <a:lnSpc>
                <a:spcPct val="90000"/>
              </a:lnSpc>
              <a:buNone/>
            </a:pPr>
            <a:r>
              <a:rPr lang="en-US" altLang="en-US" sz="2400" dirty="0">
                <a:latin typeface="Microsoft Sans Serif" pitchFamily="34" charset="0"/>
                <a:cs typeface="Microsoft Sans Serif" pitchFamily="34" charset="0"/>
              </a:rPr>
              <a:t>real estate industry through advocacy, influence and</a:t>
            </a:r>
          </a:p>
          <a:p>
            <a:pPr>
              <a:lnSpc>
                <a:spcPct val="90000"/>
              </a:lnSpc>
              <a:buNone/>
            </a:pPr>
            <a:r>
              <a:rPr lang="en-US" altLang="en-US" sz="2400" dirty="0">
                <a:latin typeface="Microsoft Sans Serif" pitchFamily="34" charset="0"/>
                <a:cs typeface="Microsoft Sans Serif" pitchFamily="34" charset="0"/>
              </a:rPr>
              <a:t>knowledge.​​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0433"/>
              </p:ext>
            </p:extLst>
          </p:nvPr>
        </p:nvGraphicFramePr>
        <p:xfrm>
          <a:off x="1066800" y="533400"/>
          <a:ext cx="2667000" cy="907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Photo Editor Photo" r:id="rId4" imgW="9716034" imgH="3304774" progId="">
                  <p:embed/>
                </p:oleObj>
              </mc:Choice>
              <mc:Fallback>
                <p:oleObj name="Photo Editor Photo" r:id="rId4" imgW="9716034" imgH="3304774" progId="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33400"/>
                        <a:ext cx="2667000" cy="9076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715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Microsoft Sans Serif" pitchFamily="34" charset="0"/>
                <a:cs typeface="Microsoft Sans Serif" pitchFamily="34" charset="0"/>
              </a:rPr>
              <a:t>Mission Statement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981201"/>
            <a:ext cx="8229600" cy="4876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Clr>
                <a:schemeClr val="bg2">
                  <a:lumMod val="25000"/>
                </a:schemeClr>
              </a:buClr>
              <a:buSzPct val="105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The premier commercial real estate organization in Buffalo </a:t>
            </a:r>
            <a:br>
              <a:rPr lang="en-US" sz="2000" dirty="0">
                <a:latin typeface="Microsoft Sans Serif" pitchFamily="34" charset="0"/>
                <a:cs typeface="Microsoft Sans Serif" pitchFamily="34" charset="0"/>
              </a:rPr>
            </a:b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since 1986</a:t>
            </a:r>
          </a:p>
          <a:p>
            <a:pPr>
              <a:spcBef>
                <a:spcPts val="0"/>
              </a:spcBef>
              <a:spcAft>
                <a:spcPts val="1200"/>
              </a:spcAft>
              <a:buClr>
                <a:schemeClr val="bg2">
                  <a:lumMod val="25000"/>
                </a:schemeClr>
              </a:buClr>
              <a:buSzPct val="105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Approximately 120 members and growing!</a:t>
            </a:r>
          </a:p>
          <a:p>
            <a:pPr>
              <a:spcBef>
                <a:spcPts val="0"/>
              </a:spcBef>
              <a:spcAft>
                <a:spcPts val="1200"/>
              </a:spcAft>
              <a:buClr>
                <a:schemeClr val="bg2">
                  <a:lumMod val="25000"/>
                </a:schemeClr>
              </a:buClr>
              <a:buSzPct val="105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Owners and managers represent over 52m sq. ft.</a:t>
            </a:r>
            <a:r>
              <a:rPr lang="en-US" sz="2000" dirty="0">
                <a:solidFill>
                  <a:srgbClr val="C00000"/>
                </a:solidFill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of commercial office space in WNY</a:t>
            </a:r>
            <a:br>
              <a:rPr lang="en-US" sz="2000" dirty="0">
                <a:latin typeface="Microsoft Sans Serif" pitchFamily="34" charset="0"/>
                <a:cs typeface="Microsoft Sans Serif" pitchFamily="34" charset="0"/>
              </a:rPr>
            </a:br>
            <a:r>
              <a:rPr lang="en-US" sz="2000" dirty="0">
                <a:latin typeface="Comic Sans MS" pitchFamily="66" charset="0"/>
              </a:rPr>
              <a:t/>
            </a:r>
            <a:br>
              <a:rPr lang="en-US" sz="2000" dirty="0">
                <a:latin typeface="Comic Sans MS" pitchFamily="66" charset="0"/>
              </a:rPr>
            </a:br>
            <a:endParaRPr lang="en-US" sz="2000" dirty="0">
              <a:latin typeface="Comic Sans MS" pitchFamily="66" charset="0"/>
            </a:endParaRPr>
          </a:p>
        </p:txBody>
      </p:sp>
      <p:pic>
        <p:nvPicPr>
          <p:cNvPr id="4" name="Picture 3" descr="boma logo new 20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0" y="155822"/>
            <a:ext cx="3124200" cy="17491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620" y="3810000"/>
            <a:ext cx="3479380" cy="2598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90800" y="381000"/>
            <a:ext cx="65532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Microsoft Sans Serif" pitchFamily="34" charset="0"/>
                <a:cs typeface="Microsoft Sans Serif" pitchFamily="34" charset="0"/>
              </a:rPr>
              <a:t>Mission Statement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14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The Purpose of Greater Buffalo BOMA is to advance the professional ideals and</a:t>
            </a:r>
          </a:p>
          <a:p>
            <a:pPr>
              <a:buNone/>
            </a:pP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facilitate the concerns of the building owners, managers and associated professionals in</a:t>
            </a:r>
          </a:p>
          <a:p>
            <a:pPr>
              <a:buNone/>
            </a:pP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the Western New York area.  In order to maximize our members’ ability to positively</a:t>
            </a:r>
          </a:p>
          <a:p>
            <a:pPr>
              <a:buNone/>
            </a:pP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affect the communities in which they operate, we will:</a:t>
            </a:r>
          </a:p>
          <a:p>
            <a:pPr>
              <a:buFont typeface="Arial" pitchFamily="34" charset="0"/>
              <a:buChar char="•"/>
            </a:pPr>
            <a:endParaRPr lang="en-US" sz="16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Provide </a:t>
            </a:r>
            <a:r>
              <a:rPr lang="en-US" sz="1600" b="1" i="1" dirty="0">
                <a:latin typeface="Microsoft Sans Serif" pitchFamily="34" charset="0"/>
                <a:cs typeface="Microsoft Sans Serif" pitchFamily="34" charset="0"/>
              </a:rPr>
              <a:t>NETWORKING</a:t>
            </a: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  opportunities to develop communication between members as well as access to industry professionals and decision makers 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Support </a:t>
            </a:r>
            <a:r>
              <a:rPr lang="en-US" sz="1600" b="1" i="1" dirty="0">
                <a:latin typeface="Microsoft Sans Serif" pitchFamily="34" charset="0"/>
                <a:cs typeface="Microsoft Sans Serif" pitchFamily="34" charset="0"/>
              </a:rPr>
              <a:t>EDUCATIONAL</a:t>
            </a:r>
            <a:r>
              <a:rPr lang="en-US" sz="1600" b="1" dirty="0">
                <a:latin typeface="Microsoft Sans Serif" pitchFamily="34" charset="0"/>
                <a:cs typeface="Microsoft Sans Serif" pitchFamily="34" charset="0"/>
              </a:rPr>
              <a:t>  </a:t>
            </a: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programs including professional designation tracks that will enable each member to be a more effective and valuable manager.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Thoughtfully </a:t>
            </a:r>
            <a:r>
              <a:rPr lang="en-US" sz="1600" b="1" i="1" dirty="0">
                <a:latin typeface="Microsoft Sans Serif" pitchFamily="34" charset="0"/>
                <a:cs typeface="Microsoft Sans Serif" pitchFamily="34" charset="0"/>
              </a:rPr>
              <a:t>ADVOCATE</a:t>
            </a:r>
            <a:r>
              <a:rPr lang="en-US" sz="1600" b="1" dirty="0">
                <a:latin typeface="Microsoft Sans Serif" pitchFamily="34" charset="0"/>
                <a:cs typeface="Microsoft Sans Serif" pitchFamily="34" charset="0"/>
              </a:rPr>
              <a:t>  </a:t>
            </a: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on behalf of membership to foster the health and growth of our local industry thereby benefiting the community.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Conduct </a:t>
            </a:r>
            <a:r>
              <a:rPr lang="en-US" sz="1600" b="1" i="1" dirty="0">
                <a:latin typeface="Microsoft Sans Serif" pitchFamily="34" charset="0"/>
                <a:cs typeface="Microsoft Sans Serif" pitchFamily="34" charset="0"/>
              </a:rPr>
              <a:t>RESEARCH</a:t>
            </a: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  and provide data that assist members in reaching the business objectives of their individual companies and our industry as a whole.</a:t>
            </a:r>
          </a:p>
          <a:p>
            <a:pPr>
              <a:buNone/>
            </a:pPr>
            <a:endParaRPr lang="en-US" sz="1600" b="1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buNone/>
            </a:pPr>
            <a:r>
              <a:rPr lang="en-US" sz="1600" b="1" dirty="0">
                <a:latin typeface="Microsoft Sans Serif" pitchFamily="34" charset="0"/>
                <a:cs typeface="Microsoft Sans Serif" pitchFamily="34" charset="0"/>
              </a:rPr>
              <a:t>	</a:t>
            </a:r>
            <a:endParaRPr lang="en-US" sz="1600" dirty="0"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5" name="Picture 4" descr="boma logo new 20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-11864"/>
            <a:ext cx="2743200" cy="1535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>
                <a:latin typeface="Microsoft Sans Serif" pitchFamily="34" charset="0"/>
                <a:cs typeface="Microsoft Sans Serif" pitchFamily="34" charset="0"/>
              </a:rPr>
              <a:t>2018 Board of Directors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876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400" b="1" dirty="0">
                <a:latin typeface="Microsoft Sans Serif" pitchFamily="34" charset="0"/>
                <a:cs typeface="Microsoft Sans Serif" pitchFamily="34" charset="0"/>
              </a:rPr>
              <a:t>Officers</a:t>
            </a:r>
            <a:endParaRPr lang="en-US" sz="1400" dirty="0">
              <a:latin typeface="Microsoft Sans Serif" pitchFamily="34" charset="0"/>
              <a:cs typeface="Microsoft Sans Serif" pitchFamily="34" charset="0"/>
            </a:endParaRPr>
          </a:p>
          <a:p>
            <a:pPr lvl="1"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President	  	</a:t>
            </a:r>
            <a:r>
              <a:rPr lang="en-US" sz="1400" dirty="0">
                <a:solidFill>
                  <a:prstClr val="black"/>
                </a:solidFill>
                <a:latin typeface="Microsoft Sans Serif" pitchFamily="34" charset="0"/>
                <a:cs typeface="Microsoft Sans Serif" pitchFamily="34" charset="0"/>
              </a:rPr>
              <a:t>Andrea Harvey, Parkland Professional Park, LLC</a:t>
            </a:r>
            <a:endParaRPr lang="en-US" sz="1400" dirty="0">
              <a:latin typeface="Microsoft Sans Serif" pitchFamily="34" charset="0"/>
              <a:cs typeface="Microsoft Sans Serif" pitchFamily="34" charset="0"/>
            </a:endParaRPr>
          </a:p>
          <a:p>
            <a:pPr lvl="1"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1</a:t>
            </a:r>
            <a:r>
              <a:rPr lang="en-US" sz="1400" baseline="30000" dirty="0">
                <a:latin typeface="Microsoft Sans Serif" pitchFamily="34" charset="0"/>
                <a:cs typeface="Microsoft Sans Serif" pitchFamily="34" charset="0"/>
              </a:rPr>
              <a:t>st</a:t>
            </a: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 V. President	  </a:t>
            </a:r>
            <a:r>
              <a:rPr lang="en-US" sz="1400" dirty="0">
                <a:solidFill>
                  <a:prstClr val="black"/>
                </a:solidFill>
                <a:latin typeface="Microsoft Sans Serif" pitchFamily="34" charset="0"/>
                <a:cs typeface="Microsoft Sans Serif" pitchFamily="34" charset="0"/>
              </a:rPr>
              <a:t>   	</a:t>
            </a: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Michele Messina, TM Montante Development</a:t>
            </a:r>
            <a:endParaRPr lang="en-US" sz="3600" dirty="0">
              <a:latin typeface="Microsoft Sans Serif" pitchFamily="34" charset="0"/>
              <a:cs typeface="Microsoft Sans Serif" pitchFamily="34" charset="0"/>
            </a:endParaRPr>
          </a:p>
          <a:p>
            <a:pPr lvl="1"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Secretary/ Treasure  	Jennifer </a:t>
            </a:r>
            <a:r>
              <a:rPr lang="en-US" sz="1400" dirty="0" err="1">
                <a:latin typeface="Microsoft Sans Serif" pitchFamily="34" charset="0"/>
                <a:cs typeface="Microsoft Sans Serif" pitchFamily="34" charset="0"/>
              </a:rPr>
              <a:t>Aiple</a:t>
            </a:r>
            <a:endParaRPr lang="en-US" sz="1400" b="1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buNone/>
            </a:pPr>
            <a:r>
              <a:rPr lang="en-US" sz="1400" b="1" dirty="0">
                <a:latin typeface="Microsoft Sans Serif" pitchFamily="34" charset="0"/>
                <a:cs typeface="Microsoft Sans Serif" pitchFamily="34" charset="0"/>
              </a:rPr>
              <a:t>Directors</a:t>
            </a:r>
            <a:endParaRPr lang="en-US" sz="14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	Joe Arlotta MJ Mechanical Services, Inc.</a:t>
            </a:r>
          </a:p>
          <a:p>
            <a:pPr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	Jessica </a:t>
            </a:r>
            <a:r>
              <a:rPr lang="en-US" sz="1400" dirty="0" err="1">
                <a:latin typeface="Microsoft Sans Serif" pitchFamily="34" charset="0"/>
                <a:cs typeface="Microsoft Sans Serif" pitchFamily="34" charset="0"/>
              </a:rPr>
              <a:t>Boeckel</a:t>
            </a: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 Sinatra and Company</a:t>
            </a:r>
          </a:p>
          <a:p>
            <a:pPr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	Chris Colvin Wendel Companies</a:t>
            </a:r>
          </a:p>
          <a:p>
            <a:pPr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	Stacy </a:t>
            </a:r>
            <a:r>
              <a:rPr lang="en-US" sz="1400" dirty="0" err="1">
                <a:latin typeface="Microsoft Sans Serif" pitchFamily="34" charset="0"/>
                <a:cs typeface="Microsoft Sans Serif" pitchFamily="34" charset="0"/>
              </a:rPr>
              <a:t>Fonagy</a:t>
            </a: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 National Fuel Gas</a:t>
            </a:r>
          </a:p>
          <a:p>
            <a:pPr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	Sarah Cudmore, Ciminelli Real Estate Corp.</a:t>
            </a:r>
          </a:p>
          <a:p>
            <a:pPr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	Mary Houck, McGuire Development Co.</a:t>
            </a:r>
          </a:p>
          <a:p>
            <a:pPr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	Emily McNulty, ServPro of the Southtowns 	</a:t>
            </a:r>
          </a:p>
          <a:p>
            <a:pPr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	Zach Melas, Ciminelli Real Estate Corp.	</a:t>
            </a:r>
          </a:p>
          <a:p>
            <a:pPr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	Patrick Phillips, CPP, Allpro Parking, LLC</a:t>
            </a:r>
          </a:p>
          <a:p>
            <a:pPr>
              <a:buNone/>
            </a:pPr>
            <a:r>
              <a:rPr lang="en-US" sz="1400" b="1" dirty="0">
                <a:latin typeface="Microsoft Sans Serif" pitchFamily="34" charset="0"/>
                <a:cs typeface="Microsoft Sans Serif" pitchFamily="34" charset="0"/>
              </a:rPr>
              <a:t>	</a:t>
            </a:r>
          </a:p>
          <a:p>
            <a:pPr>
              <a:buNone/>
            </a:pPr>
            <a:r>
              <a:rPr lang="en-US" sz="1400" b="1" dirty="0">
                <a:latin typeface="Microsoft Sans Serif" pitchFamily="34" charset="0"/>
                <a:cs typeface="Microsoft Sans Serif" pitchFamily="34" charset="0"/>
              </a:rPr>
              <a:t>Immediate  Past President 	</a:t>
            </a: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Paul Muck Newmark Knight Frank</a:t>
            </a:r>
          </a:p>
          <a:p>
            <a:pPr>
              <a:buNone/>
            </a:pPr>
            <a:r>
              <a:rPr lang="en-US" sz="1400" b="1" dirty="0">
                <a:latin typeface="Microsoft Sans Serif" pitchFamily="34" charset="0"/>
                <a:cs typeface="Microsoft Sans Serif" pitchFamily="34" charset="0"/>
              </a:rPr>
              <a:t>Executive Director	</a:t>
            </a: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	Jennifer Aiple, MBA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01447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SzPct val="100000"/>
              <a:buNone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None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Members are our most valuable resource: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Participation – meetings, events, committee work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Contribution – time and talents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Influence the direction of the industry – education and advocacy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Getting Involved – ask not what BOMA can do for you…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Microsoft Sans Serif" pitchFamily="34" charset="0"/>
                <a:cs typeface="Microsoft Sans Serif" pitchFamily="34" charset="0"/>
              </a:rPr>
              <a:t>Role of a Member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533400" y="1371600"/>
            <a:ext cx="78486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PLACES TO NETWORK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Events and activities, serve on a committee</a:t>
            </a:r>
          </a:p>
          <a:p>
            <a:pPr>
              <a:spcBef>
                <a:spcPct val="5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endParaRPr lang="en-US" sz="2000" b="1" dirty="0">
              <a:effectLst>
                <a:outerShdw blurRad="38100" dist="38100" dir="2700000" algn="tl">
                  <a:srgbClr val="C0C0C0"/>
                </a:outerShdw>
              </a:effectLst>
              <a:latin typeface="Microsoft Sans Serif" pitchFamily="34" charset="0"/>
              <a:cs typeface="Microsoft Sans Serif" pitchFamily="34" charset="0"/>
            </a:endParaRPr>
          </a:p>
          <a:p>
            <a:pPr>
              <a:spcBef>
                <a:spcPct val="5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PLACES TO MARKET</a:t>
            </a:r>
          </a:p>
          <a:p>
            <a:pPr>
              <a:spcBef>
                <a:spcPct val="5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Sponsor an event</a:t>
            </a:r>
          </a:p>
          <a:p>
            <a:pPr>
              <a:spcBef>
                <a:spcPct val="5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Advertise in BOMA Buffalo newsletter </a:t>
            </a:r>
          </a:p>
          <a:p>
            <a:pPr>
              <a:spcBef>
                <a:spcPct val="5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Advertise on website</a:t>
            </a:r>
          </a:p>
          <a:p>
            <a:pPr>
              <a:spcBef>
                <a:spcPct val="5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Sponsor a luncheon or seminar</a:t>
            </a:r>
          </a:p>
          <a:p>
            <a:pPr>
              <a:spcBef>
                <a:spcPct val="5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  <a:defRPr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Event contributors and annual sponsorship opportunities</a:t>
            </a:r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title"/>
          </p:nvPr>
        </p:nvSpPr>
        <p:spPr>
          <a:xfrm>
            <a:off x="497983" y="152400"/>
            <a:ext cx="8229600" cy="990600"/>
          </a:xfrm>
          <a:noFill/>
        </p:spPr>
        <p:txBody>
          <a:bodyPr lIns="90488" tIns="44450" rIns="90488" bIns="44450"/>
          <a:lstStyle/>
          <a:p>
            <a:pPr algn="l"/>
            <a:r>
              <a:rPr lang="en-US" altLang="en-US" sz="4000" b="1" dirty="0"/>
              <a:t>How to Network at BOMA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59491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Certificate and Designation (RPA, FMA, SMT) Programs through BOMI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Advance notice and information on the latest legislative, regulatory and code issues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A variety of dynamic luncheon speakers on relevant topics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Building tours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Seminars (Vendor member and other professional training)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None/>
            </a:pPr>
            <a:endParaRPr lang="en-US" sz="1800" dirty="0"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Microsoft Sans Serif" pitchFamily="34" charset="0"/>
                <a:cs typeface="Microsoft Sans Serif" pitchFamily="34" charset="0"/>
              </a:rPr>
              <a:t>Education and Information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57200"/>
            <a:ext cx="4495800" cy="1738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5181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The BOMA Buffalo website </a:t>
            </a:r>
            <a:r>
              <a:rPr lang="en-US" sz="2000" dirty="0">
                <a:latin typeface="Microsoft Sans Serif" pitchFamily="34" charset="0"/>
                <a:cs typeface="Microsoft Sans Serif" pitchFamily="34" charset="0"/>
                <a:hlinkClick r:id="rId3"/>
              </a:rPr>
              <a:t>www.bomabuffalo.com</a:t>
            </a: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 is a valuable tool.</a:t>
            </a:r>
          </a:p>
          <a:p>
            <a:pPr>
              <a:buNone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Contact information for the local BOMA office, board members and committee information</a:t>
            </a:r>
          </a:p>
          <a:p>
            <a:pPr lvl="0"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Member only access to members directory</a:t>
            </a:r>
          </a:p>
          <a:p>
            <a:pPr lvl="0"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Upcoming events including all luncheons, tours and educational opportunities</a:t>
            </a:r>
          </a:p>
          <a:p>
            <a:pPr lvl="0"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Photos and handouts from meetings</a:t>
            </a:r>
          </a:p>
          <a:p>
            <a:pPr marL="109728" lvl="0" indent="0">
              <a:buNone/>
            </a:pPr>
            <a:endParaRPr lang="en-US" sz="1800" dirty="0"/>
          </a:p>
          <a:p>
            <a:pPr marL="109728" lvl="0" indent="0" algn="ctr">
              <a:buNone/>
            </a:pPr>
            <a:r>
              <a:rPr lang="en-US" sz="2800" dirty="0"/>
              <a:t>GET INVOLVED!!  JOIN A COMMITTEE TODAY!!</a:t>
            </a:r>
          </a:p>
          <a:p>
            <a:pPr>
              <a:buNone/>
            </a:pPr>
            <a:r>
              <a:rPr lang="en-US" sz="1600" dirty="0"/>
              <a:t>	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Getting the Most of your Membership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Microsoft Sans Serif" pitchFamily="34" charset="0"/>
                <a:cs typeface="Microsoft Sans Serif" pitchFamily="34" charset="0"/>
              </a:rPr>
              <a:t>Committees</a:t>
            </a:r>
          </a:p>
        </p:txBody>
      </p:sp>
      <p:sp>
        <p:nvSpPr>
          <p:cNvPr id="18" name="Content Placeholder 1"/>
          <p:cNvSpPr>
            <a:spLocks noGrp="1"/>
          </p:cNvSpPr>
          <p:nvPr>
            <p:ph idx="1"/>
          </p:nvPr>
        </p:nvSpPr>
        <p:spPr>
          <a:xfrm>
            <a:off x="609600" y="1447800"/>
            <a:ext cx="34290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Government Affairs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BOMA Awards Program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Education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Golf Outing &amp; Fundraiser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Holiday Celebration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Member Communications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Programs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Nominating Committee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447800"/>
            <a:ext cx="21145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3733800"/>
            <a:ext cx="2133600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309405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Monthly events: 3</a:t>
            </a:r>
            <a:r>
              <a:rPr lang="en-US" sz="2000" baseline="30000" dirty="0">
                <a:latin typeface="Microsoft Sans Serif" pitchFamily="34" charset="0"/>
                <a:cs typeface="Microsoft Sans Serif" pitchFamily="34" charset="0"/>
              </a:rPr>
              <a:t>rd</a:t>
            </a: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 Wednesday of each month (with exceptions) 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Monthly Committee Meetings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Special Activities/Networking Events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Seminars and Classes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National Building Show &amp; Expo </a:t>
            </a: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(June) </a:t>
            </a: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                                               Winter Business Meeting  </a:t>
            </a: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(January)                                                      </a:t>
            </a: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Regional Conference </a:t>
            </a:r>
            <a:r>
              <a:rPr lang="en-US" sz="1600" dirty="0">
                <a:latin typeface="Microsoft Sans Serif" pitchFamily="34" charset="0"/>
                <a:cs typeface="Microsoft Sans Serif" pitchFamily="34" charset="0"/>
              </a:rPr>
              <a:t>(April/May)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Microsoft Sans Serif" pitchFamily="34" charset="0"/>
                <a:cs typeface="Microsoft Sans Serif" pitchFamily="34" charset="0"/>
              </a:rPr>
              <a:t>Events and Activities</a:t>
            </a:r>
          </a:p>
        </p:txBody>
      </p:sp>
      <p:pic>
        <p:nvPicPr>
          <p:cNvPr id="21506" name="Picture 2" descr="C:\Users\BOMA\BOMA Documents\Pictures\2018 Photos\Feb 21 Panel\image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4876800"/>
            <a:ext cx="2057400" cy="1543050"/>
          </a:xfrm>
          <a:prstGeom prst="rect">
            <a:avLst/>
          </a:prstGeom>
          <a:noFill/>
        </p:spPr>
      </p:pic>
      <p:pic>
        <p:nvPicPr>
          <p:cNvPr id="21509" name="Picture 5" descr="C:\Users\BOMA\BOMA Documents\Pictures\2017 Photos\2017 Awards\DSC_05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4876800"/>
            <a:ext cx="2505114" cy="1603533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133600"/>
            <a:ext cx="1676400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289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800" dirty="0">
                <a:latin typeface="Microsoft Sans Serif" pitchFamily="34" charset="0"/>
                <a:cs typeface="Microsoft Sans Serif" pitchFamily="34" charset="0"/>
              </a:rPr>
              <a:t>Holiday Party </a:t>
            </a: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- evening with dinner and music (December)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800" dirty="0">
                <a:latin typeface="Microsoft Sans Serif" pitchFamily="34" charset="0"/>
                <a:cs typeface="Microsoft Sans Serif" pitchFamily="34" charset="0"/>
              </a:rPr>
              <a:t>Annual Awards Program/Luncheon </a:t>
            </a: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(November)</a:t>
            </a: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endParaRPr lang="en-US" sz="20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SzPct val="100000"/>
              <a:buFont typeface="Arial" pitchFamily="34" charset="0"/>
              <a:buChar char="•"/>
            </a:pPr>
            <a:r>
              <a:rPr lang="en-US" sz="2800" dirty="0">
                <a:latin typeface="Microsoft Sans Serif" pitchFamily="34" charset="0"/>
                <a:cs typeface="Microsoft Sans Serif" pitchFamily="34" charset="0"/>
              </a:rPr>
              <a:t>Annual Golf Outing/Fundraiser </a:t>
            </a:r>
            <a:r>
              <a:rPr lang="en-US" sz="2000" dirty="0">
                <a:latin typeface="Microsoft Sans Serif" pitchFamily="34" charset="0"/>
                <a:cs typeface="Microsoft Sans Serif" pitchFamily="34" charset="0"/>
              </a:rPr>
              <a:t>(August)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And more…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876800"/>
            <a:ext cx="2133600" cy="1600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447800"/>
            <a:ext cx="1981200" cy="1485900"/>
          </a:xfrm>
          <a:prstGeom prst="rect">
            <a:avLst/>
          </a:prstGeom>
        </p:spPr>
      </p:pic>
      <p:pic>
        <p:nvPicPr>
          <p:cNvPr id="22532" name="Picture 4" descr="C:\Users\BOMA\BOMA Documents\Pictures\2016 Photos\2016 October Awards\DSC015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3467082"/>
            <a:ext cx="2286000" cy="1714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843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dirty="0">
                <a:latin typeface="Microsoft Sans Serif" pitchFamily="34" charset="0"/>
                <a:cs typeface="Microsoft Sans Serif" pitchFamily="34" charset="0"/>
              </a:rPr>
              <a:t>BOMA Membership Committee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533400" y="1463963"/>
            <a:ext cx="7924800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Sans Serif" pitchFamily="34" charset="0"/>
              <a:ea typeface="Times New Roman" pitchFamily="18" charset="0"/>
              <a:cs typeface="Microsoft Sans Serif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Microsoft Sans Serif" pitchFamily="34" charset="0"/>
                <a:cs typeface="Microsoft Sans Serif" pitchFamily="34" charset="0"/>
              </a:rPr>
              <a:t/>
            </a:r>
            <a:br>
              <a:rPr lang="en-US" sz="1200" dirty="0">
                <a:latin typeface="Microsoft Sans Serif" pitchFamily="34" charset="0"/>
                <a:cs typeface="Microsoft Sans Serif" pitchFamily="34" charset="0"/>
              </a:rPr>
            </a:br>
            <a:r>
              <a:rPr lang="en-US" sz="1200" dirty="0">
                <a:latin typeface="Microsoft Sans Serif" pitchFamily="34" charset="0"/>
                <a:cs typeface="Microsoft Sans Serif" pitchFamily="34" charset="0"/>
              </a:rPr>
              <a:t>C</a:t>
            </a:r>
            <a:r>
              <a:rPr lang="en-US" sz="1200" dirty="0" smtClean="0">
                <a:latin typeface="Microsoft Sans Serif" pitchFamily="34" charset="0"/>
                <a:cs typeface="Microsoft Sans Serif" pitchFamily="34" charset="0"/>
              </a:rPr>
              <a:t>hair</a:t>
            </a:r>
            <a:r>
              <a:rPr lang="en-US" sz="1200" dirty="0">
                <a:latin typeface="Microsoft Sans Serif" pitchFamily="34" charset="0"/>
                <a:cs typeface="Microsoft Sans Serif" pitchFamily="34" charset="0"/>
              </a:rPr>
              <a:t>:  Joe Arlotta, MJ Mechanical Services Inc..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u="sng" dirty="0">
                <a:solidFill>
                  <a:schemeClr val="accent3"/>
                </a:solidFill>
                <a:latin typeface="Microsoft Sans Serif" pitchFamily="34" charset="0"/>
                <a:cs typeface="Microsoft Sans Serif" pitchFamily="34" charset="0"/>
              </a:rPr>
              <a:t>jarlotta@Mjmechanical.com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Microsoft Sans Serif" pitchFamily="34" charset="0"/>
              <a:cs typeface="Microsoft Sans Serif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Microsoft Sans Serif" pitchFamily="34" charset="0"/>
                <a:cs typeface="Microsoft Sans Serif" pitchFamily="34" charset="0"/>
              </a:rPr>
              <a:t>Co chair: </a:t>
            </a:r>
            <a:r>
              <a:rPr lang="en-US" sz="1200" dirty="0" smtClean="0">
                <a:latin typeface="Microsoft Sans Serif" pitchFamily="34" charset="0"/>
                <a:cs typeface="Microsoft Sans Serif" pitchFamily="34" charset="0"/>
              </a:rPr>
              <a:t> Zach </a:t>
            </a:r>
            <a:r>
              <a:rPr lang="en-US" sz="1200" dirty="0">
                <a:latin typeface="Microsoft Sans Serif" pitchFamily="34" charset="0"/>
                <a:cs typeface="Microsoft Sans Serif" pitchFamily="34" charset="0"/>
              </a:rPr>
              <a:t>Melas, Ciminelli Real Estate Corp.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accent3"/>
                </a:solidFill>
                <a:latin typeface="Microsoft Sans Serif" pitchFamily="34" charset="0"/>
                <a:cs typeface="Microsoft Sans Serif" pitchFamily="34" charset="0"/>
                <a:hlinkClick r:id="rId3"/>
              </a:rPr>
              <a:t>zmelas@ciminelli.com</a:t>
            </a:r>
            <a:endParaRPr lang="en-US" sz="1200" dirty="0">
              <a:solidFill>
                <a:schemeClr val="accent3"/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Microsoft Sans Serif" pitchFamily="34" charset="0"/>
              <a:ea typeface="Times New Roman" pitchFamily="18" charset="0"/>
              <a:cs typeface="Microsoft Sans Serif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>Jennifer Aiple, Executive Director, Greater Buffalo BOMA  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Sans Serif" pitchFamily="34" charset="0"/>
              <a:cs typeface="Microsoft Sans Serif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  <a:hlinkClick r:id="rId4"/>
              </a:rPr>
              <a:t>info@bomabuffalo.com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/>
            </a:r>
            <a:b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</a:b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Sans Serif" pitchFamily="34" charset="0"/>
              <a:cs typeface="Microsoft Sans Serif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>Mike Farrell,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>ConstellationEnergy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Sans Serif" pitchFamily="34" charset="0"/>
              <a:cs typeface="Microsoft Sans Serif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  <a:hlinkClick r:id="rId5"/>
              </a:rPr>
              <a:t>Mike.Farrell@constellation.com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/>
            </a:r>
            <a:b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</a:b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Sans Serif" pitchFamily="34" charset="0"/>
              <a:cs typeface="Microsoft Sans Serif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>Kevin T.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>Hassen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cs typeface="Microsoft Sans Serif" pitchFamily="34" charset="0"/>
              </a:rPr>
              <a:t>,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>Uniland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> Development Company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Sans Serif" pitchFamily="34" charset="0"/>
              <a:cs typeface="Microsoft Sans Serif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  <a:hlinkClick r:id="rId6"/>
              </a:rPr>
              <a:t>khassen@uniland.com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  <a:t/>
            </a:r>
            <a:b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Sans Serif" pitchFamily="34" charset="0"/>
                <a:ea typeface="Times New Roman" pitchFamily="18" charset="0"/>
                <a:cs typeface="Microsoft Sans Serif" pitchFamily="34" charset="0"/>
              </a:rPr>
            </a:b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Sans Serif" pitchFamily="34" charset="0"/>
              <a:cs typeface="Microsoft Sans Serif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Sans Serif" pitchFamily="34" charset="0"/>
              <a:ea typeface="Times New Roman" pitchFamily="18" charset="0"/>
              <a:cs typeface="Microsoft Sans Serif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Microsoft Sans Serif" pitchFamily="34" charset="0"/>
              <a:cs typeface="Microsoft Sans Serif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Microsoft Sans Serif" pitchFamily="34" charset="0"/>
              <a:cs typeface="Microsoft Sans Serif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aseline="0" dirty="0">
              <a:solidFill>
                <a:schemeClr val="accent3"/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3820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400" b="1" u="sng" dirty="0">
                <a:latin typeface="Microsoft Sans Serif" pitchFamily="34" charset="0"/>
                <a:cs typeface="Microsoft Sans Serif" pitchFamily="34" charset="0"/>
              </a:rPr>
              <a:t>BOMA Buffalo website:  </a:t>
            </a:r>
            <a:r>
              <a:rPr lang="en-US" sz="1400" u="sng" dirty="0">
                <a:latin typeface="Microsoft Sans Serif" pitchFamily="34" charset="0"/>
                <a:cs typeface="Microsoft Sans Serif" pitchFamily="34" charset="0"/>
                <a:hlinkClick r:id="rId2"/>
              </a:rPr>
              <a:t>www.bomabuffalo.com</a:t>
            </a:r>
            <a:r>
              <a:rPr lang="en-US" sz="1400" b="1" dirty="0">
                <a:latin typeface="Microsoft Sans Serif" pitchFamily="34" charset="0"/>
                <a:cs typeface="Microsoft Sans Serif" pitchFamily="34" charset="0"/>
              </a:rPr>
              <a:t/>
            </a:r>
            <a:br>
              <a:rPr lang="en-US" sz="1400" b="1" dirty="0">
                <a:latin typeface="Microsoft Sans Serif" pitchFamily="34" charset="0"/>
                <a:cs typeface="Microsoft Sans Serif" pitchFamily="34" charset="0"/>
              </a:rPr>
            </a:br>
            <a:r>
              <a:rPr lang="en-US" sz="1400" b="1" dirty="0">
                <a:latin typeface="Microsoft Sans Serif" pitchFamily="34" charset="0"/>
                <a:cs typeface="Microsoft Sans Serif" pitchFamily="34" charset="0"/>
              </a:rPr>
              <a:t>Username:</a:t>
            </a: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 your email address</a:t>
            </a:r>
            <a:br>
              <a:rPr lang="en-US" sz="1400" dirty="0">
                <a:latin typeface="Microsoft Sans Serif" pitchFamily="34" charset="0"/>
                <a:cs typeface="Microsoft Sans Serif" pitchFamily="34" charset="0"/>
              </a:rPr>
            </a:br>
            <a:r>
              <a:rPr lang="en-US" sz="1400" b="1" dirty="0">
                <a:latin typeface="Microsoft Sans Serif" pitchFamily="34" charset="0"/>
                <a:cs typeface="Microsoft Sans Serif" pitchFamily="34" charset="0"/>
              </a:rPr>
              <a:t>Password: </a:t>
            </a: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click on Forgot Password to setup your own</a:t>
            </a:r>
            <a:br>
              <a:rPr lang="en-US" sz="1400" dirty="0">
                <a:latin typeface="Microsoft Sans Serif" pitchFamily="34" charset="0"/>
                <a:cs typeface="Microsoft Sans Serif" pitchFamily="34" charset="0"/>
              </a:rPr>
            </a:br>
            <a:endParaRPr lang="en-US" sz="14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	To access your payment history, update your profile, address, photo or company logo, register for meetings, access the BOMA Roster and more, go to </a:t>
            </a:r>
            <a:r>
              <a:rPr lang="en-US" sz="1400" u="sng" dirty="0">
                <a:latin typeface="Microsoft Sans Serif" pitchFamily="34" charset="0"/>
                <a:cs typeface="Microsoft Sans Serif" pitchFamily="34" charset="0"/>
                <a:hlinkClick r:id="rId2"/>
              </a:rPr>
              <a:t>www.bomabuffalo.com</a:t>
            </a: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 and click on Member Login-in on top of Home Page to view the member information menu.</a:t>
            </a:r>
          </a:p>
          <a:p>
            <a:pPr>
              <a:buNone/>
            </a:pPr>
            <a:endParaRPr lang="en-US" sz="1400" b="1" u="sng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buNone/>
            </a:pPr>
            <a:r>
              <a:rPr lang="en-US" sz="1400" b="1" u="sng" dirty="0">
                <a:latin typeface="Microsoft Sans Serif" pitchFamily="34" charset="0"/>
                <a:cs typeface="Microsoft Sans Serif" pitchFamily="34" charset="0"/>
              </a:rPr>
              <a:t>BOMA International Website:</a:t>
            </a:r>
            <a:r>
              <a:rPr lang="en-US" sz="1400" b="1" dirty="0">
                <a:latin typeface="Microsoft Sans Serif" pitchFamily="34" charset="0"/>
                <a:cs typeface="Microsoft Sans Serif" pitchFamily="34" charset="0"/>
              </a:rPr>
              <a:t>  </a:t>
            </a:r>
            <a:r>
              <a:rPr lang="en-US" sz="1400" u="sng" dirty="0">
                <a:latin typeface="Microsoft Sans Serif" pitchFamily="34" charset="0"/>
                <a:cs typeface="Microsoft Sans Serif" pitchFamily="34" charset="0"/>
                <a:hlinkClick r:id="rId3"/>
              </a:rPr>
              <a:t>www.boma.org</a:t>
            </a:r>
            <a:endParaRPr lang="en-US" sz="1400" dirty="0">
              <a:latin typeface="Microsoft Sans Serif" pitchFamily="34" charset="0"/>
              <a:cs typeface="Microsoft Sans Serif" pitchFamily="34" charset="0"/>
            </a:endParaRPr>
          </a:p>
          <a:p>
            <a:pPr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	Your BOMA International ID:	</a:t>
            </a:r>
            <a:br>
              <a:rPr lang="en-US" sz="1400" dirty="0">
                <a:latin typeface="Microsoft Sans Serif" pitchFamily="34" charset="0"/>
                <a:cs typeface="Microsoft Sans Serif" pitchFamily="34" charset="0"/>
              </a:rPr>
            </a:b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Click on </a:t>
            </a:r>
            <a:r>
              <a:rPr lang="en-US" sz="1400" b="1" dirty="0">
                <a:latin typeface="Microsoft Sans Serif" pitchFamily="34" charset="0"/>
                <a:cs typeface="Microsoft Sans Serif" pitchFamily="34" charset="0"/>
              </a:rPr>
              <a:t>Sign In</a:t>
            </a: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 located in the upper right corner</a:t>
            </a:r>
            <a:br>
              <a:rPr lang="en-US" sz="1400" dirty="0">
                <a:latin typeface="Microsoft Sans Serif" pitchFamily="34" charset="0"/>
                <a:cs typeface="Microsoft Sans Serif" pitchFamily="34" charset="0"/>
              </a:rPr>
            </a:b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Scroll down to </a:t>
            </a:r>
            <a:r>
              <a:rPr lang="en-US" sz="1400" b="1" dirty="0">
                <a:latin typeface="Microsoft Sans Serif" pitchFamily="34" charset="0"/>
                <a:cs typeface="Microsoft Sans Serif" pitchFamily="34" charset="0"/>
              </a:rPr>
              <a:t>Create Profile</a:t>
            </a: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/>
            </a:r>
            <a:br>
              <a:rPr lang="en-US" sz="1400" dirty="0">
                <a:latin typeface="Microsoft Sans Serif" pitchFamily="34" charset="0"/>
                <a:cs typeface="Microsoft Sans Serif" pitchFamily="34" charset="0"/>
              </a:rPr>
            </a:b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/>
            </a:r>
            <a:br>
              <a:rPr lang="en-US" sz="1400" dirty="0">
                <a:latin typeface="Microsoft Sans Serif" pitchFamily="34" charset="0"/>
                <a:cs typeface="Microsoft Sans Serif" pitchFamily="34" charset="0"/>
              </a:rPr>
            </a:b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If you have questions or need help with BOMA International’s website, please call 202-408-2662.</a:t>
            </a:r>
          </a:p>
          <a:p>
            <a:endParaRPr lang="en-US" sz="1400" dirty="0">
              <a:latin typeface="Microsoft Sans Serif" pitchFamily="34" charset="0"/>
              <a:cs typeface="Microsoft Sans Serif" pitchFamily="34" charset="0"/>
            </a:endParaRPr>
          </a:p>
          <a:p>
            <a:pPr lvl="1"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Call Jennifer, BOMA Buffalo Executive Director if you need help.  The BOMA Buffalo office hours</a:t>
            </a:r>
          </a:p>
          <a:p>
            <a:pPr lvl="1"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are Tuesday, Wednesday and Thursday, 9:00 a.m. - 5:00 p.m.  </a:t>
            </a:r>
          </a:p>
          <a:p>
            <a:pPr lvl="1">
              <a:buNone/>
            </a:pPr>
            <a:r>
              <a:rPr lang="en-US" sz="1400" dirty="0">
                <a:latin typeface="Microsoft Sans Serif" pitchFamily="34" charset="0"/>
                <a:cs typeface="Microsoft Sans Serif" pitchFamily="34" charset="0"/>
              </a:rPr>
              <a:t>Office: (716) 856-3801, </a:t>
            </a:r>
            <a:r>
              <a:rPr lang="en-US" sz="1400" dirty="0">
                <a:latin typeface="Microsoft Sans Serif" pitchFamily="34" charset="0"/>
                <a:cs typeface="Microsoft Sans Serif" pitchFamily="34" charset="0"/>
                <a:hlinkClick r:id="rId4"/>
              </a:rPr>
              <a:t>info@bomabuffalo.com</a:t>
            </a:r>
            <a:endParaRPr lang="en-US" sz="1400" dirty="0">
              <a:latin typeface="Microsoft Sans Serif" pitchFamily="34" charset="0"/>
              <a:cs typeface="Microsoft Sans Serif" pitchFamily="34" charset="0"/>
            </a:endParaRPr>
          </a:p>
          <a:p>
            <a:pPr lvl="1">
              <a:buNone/>
            </a:pPr>
            <a:endParaRPr lang="en-US" sz="1400" dirty="0"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your profile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2514600"/>
            <a:ext cx="8229600" cy="1109472"/>
          </a:xfrm>
        </p:spPr>
        <p:txBody>
          <a:bodyPr/>
          <a:lstStyle/>
          <a:p>
            <a:pPr algn="ctr">
              <a:buNone/>
            </a:pPr>
            <a:r>
              <a:rPr lang="en-US" dirty="0"/>
              <a:t>Thank you for joining us today!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pic>
        <p:nvPicPr>
          <p:cNvPr id="4" name="Picture 3" descr="boma logo new 20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3886200"/>
            <a:ext cx="4038600" cy="2261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39C5FC8E6D0B4DAA20611BC9C47860" ma:contentTypeVersion="0" ma:contentTypeDescription="Create a new document." ma:contentTypeScope="" ma:versionID="f04df70b7f89587c1590feb8ba851fb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8E1ACA-3E10-4803-850B-9D4238304F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4C73C41-35EA-4546-9FB9-8431A9D959FA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5FAD041-EDDF-447E-9FB2-1C78FEFF948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9974</TotalTime>
  <Words>493</Words>
  <Application>Microsoft Office PowerPoint</Application>
  <PresentationFormat>On-screen Show (4:3)</PresentationFormat>
  <Paragraphs>159</Paragraphs>
  <Slides>16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ＭＳ Ｐゴシック</vt:lpstr>
      <vt:lpstr>Arial</vt:lpstr>
      <vt:lpstr>Calibri</vt:lpstr>
      <vt:lpstr>Comic Sans MS</vt:lpstr>
      <vt:lpstr>Lucida Sans Unicode</vt:lpstr>
      <vt:lpstr>Microsoft Sans Serif</vt:lpstr>
      <vt:lpstr>Monotype Sorts</vt:lpstr>
      <vt:lpstr>Times New Roman</vt:lpstr>
      <vt:lpstr>Verdana</vt:lpstr>
      <vt:lpstr>Wingdings 2</vt:lpstr>
      <vt:lpstr>Wingdings 3</vt:lpstr>
      <vt:lpstr>Concourse</vt:lpstr>
      <vt:lpstr>Photo Editor Photo</vt:lpstr>
      <vt:lpstr>Welcome to BOMA</vt:lpstr>
      <vt:lpstr>PowerPoint Presentation</vt:lpstr>
      <vt:lpstr>Mission Statement</vt:lpstr>
      <vt:lpstr>PowerPoint Presentation</vt:lpstr>
      <vt:lpstr>Mission Statement</vt:lpstr>
      <vt:lpstr>2018 Board of Directors</vt:lpstr>
      <vt:lpstr>Role of a Member</vt:lpstr>
      <vt:lpstr>How to Network at BOMA</vt:lpstr>
      <vt:lpstr>Education and Information</vt:lpstr>
      <vt:lpstr>Getting the Most of your Membership</vt:lpstr>
      <vt:lpstr>Committees</vt:lpstr>
      <vt:lpstr>Events and Activities</vt:lpstr>
      <vt:lpstr>And more…</vt:lpstr>
      <vt:lpstr>BOMA Membership Committee</vt:lpstr>
      <vt:lpstr>Create your profile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BOMA Greater Tucson</dc:title>
  <dc:creator>pan</dc:creator>
  <cp:lastModifiedBy>Arlotta, Joe</cp:lastModifiedBy>
  <cp:revision>102</cp:revision>
  <cp:lastPrinted>2015-05-27T15:58:43Z</cp:lastPrinted>
  <dcterms:created xsi:type="dcterms:W3CDTF">2008-12-12T17:45:34Z</dcterms:created>
  <dcterms:modified xsi:type="dcterms:W3CDTF">2019-03-26T18:39:30Z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0x010100BA39C5FC8E6D0B4DAA20611BC9C47860</vt:lpwstr>
  </property>
</Properties>
</file>